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0" r:id="rId2"/>
    <p:sldId id="263" r:id="rId3"/>
    <p:sldId id="277" r:id="rId4"/>
    <p:sldId id="274" r:id="rId5"/>
    <p:sldId id="284" r:id="rId6"/>
    <p:sldId id="281" r:id="rId7"/>
    <p:sldId id="286" r:id="rId8"/>
    <p:sldId id="285" r:id="rId9"/>
    <p:sldId id="278" r:id="rId10"/>
    <p:sldId id="28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8" autoAdjust="0"/>
  </p:normalViewPr>
  <p:slideViewPr>
    <p:cSldViewPr snapToGrid="0">
      <p:cViewPr varScale="1">
        <p:scale>
          <a:sx n="105" d="100"/>
          <a:sy n="105" d="100"/>
        </p:scale>
        <p:origin x="1830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324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A68F44-3CED-4A63-8CB0-6BD74F1AE22B}" type="datetimeFigureOut">
              <a:rPr lang="en-ZA" smtClean="0"/>
              <a:t>2025/06/05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C3433D-E9AA-4D7B-A09C-4EAF2242FD4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91194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973E-3E40-47A8-A6B1-FCC66E8FCC3F}" type="datetimeFigureOut">
              <a:rPr lang="en-ZA" smtClean="0"/>
              <a:t>2025/06/05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65BC-BA2B-4C48-A7C6-D484A989C42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1435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973E-3E40-47A8-A6B1-FCC66E8FCC3F}" type="datetimeFigureOut">
              <a:rPr lang="en-ZA" smtClean="0"/>
              <a:t>2025/06/05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65BC-BA2B-4C48-A7C6-D484A989C42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03786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973E-3E40-47A8-A6B1-FCC66E8FCC3F}" type="datetimeFigureOut">
              <a:rPr lang="en-ZA" smtClean="0"/>
              <a:t>2025/06/05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65BC-BA2B-4C48-A7C6-D484A989C42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08163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000" b="0" i="0" u="none" strike="noStrike" kern="1200" cap="none" spc="0" normalizeH="0" baseline="0" noProof="0" dirty="0">
                <a:ln>
                  <a:noFill/>
                </a:ln>
                <a:solidFill>
                  <a:srgbClr val="95959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 February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F8689D-18B8-4FB5-8308-12489F17516D}" type="slidenum">
              <a:rPr kumimoji="0" lang="en-ZA" sz="1000" b="0" i="0" u="none" strike="noStrike" kern="1200" cap="none" spc="0" normalizeH="0" baseline="0" noProof="0" smtClean="0">
                <a:ln>
                  <a:noFill/>
                </a:ln>
                <a:solidFill>
                  <a:srgbClr val="95959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ZA" sz="1000" b="0" i="0" u="none" strike="noStrike" kern="1200" cap="none" spc="0" normalizeH="0" baseline="0" noProof="0">
              <a:ln>
                <a:noFill/>
              </a:ln>
              <a:solidFill>
                <a:srgbClr val="959595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0" name="Picture 2" descr="http://www.sadc.int/files/9313/5170/0641/SADClogo_highres.jp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48425" y="260648"/>
            <a:ext cx="914400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468312" y="832299"/>
            <a:ext cx="7200031" cy="8689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  <a:endParaRPr lang="en-ZA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3"/>
          </p:nvPr>
        </p:nvSpPr>
        <p:spPr>
          <a:xfrm>
            <a:off x="468313" y="1844674"/>
            <a:ext cx="8280150" cy="4464645"/>
          </a:xfrm>
        </p:spPr>
        <p:txBody>
          <a:bodyPr/>
          <a:lstStyle>
            <a:lvl2pPr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9449288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000" b="0" i="0" u="none" strike="noStrike" kern="1200" cap="none" spc="0" normalizeH="0" baseline="0" noProof="0" dirty="0">
                <a:ln>
                  <a:noFill/>
                </a:ln>
                <a:solidFill>
                  <a:srgbClr val="95959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 February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F8689D-18B8-4FB5-8308-12489F17516D}" type="slidenum">
              <a:rPr kumimoji="0" lang="en-ZA" sz="1000" b="0" i="0" u="none" strike="noStrike" kern="1200" cap="none" spc="0" normalizeH="0" baseline="0" noProof="0" smtClean="0">
                <a:ln>
                  <a:noFill/>
                </a:ln>
                <a:solidFill>
                  <a:srgbClr val="95959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ZA" sz="1000" b="0" i="0" u="none" strike="noStrike" kern="1200" cap="none" spc="0" normalizeH="0" baseline="0" noProof="0">
              <a:ln>
                <a:noFill/>
              </a:ln>
              <a:solidFill>
                <a:srgbClr val="959595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68313" y="3429000"/>
            <a:ext cx="7981950" cy="792000"/>
          </a:xfrm>
        </p:spPr>
        <p:txBody>
          <a:bodyPr>
            <a:normAutofit/>
          </a:bodyPr>
          <a:lstStyle>
            <a:lvl1pPr marL="0" indent="0">
              <a:buNone/>
              <a:defRPr sz="2200" b="1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16792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973E-3E40-47A8-A6B1-FCC66E8FCC3F}" type="datetimeFigureOut">
              <a:rPr lang="en-ZA" smtClean="0"/>
              <a:t>2025/06/05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65BC-BA2B-4C48-A7C6-D484A989C42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21790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973E-3E40-47A8-A6B1-FCC66E8FCC3F}" type="datetimeFigureOut">
              <a:rPr lang="en-ZA" smtClean="0"/>
              <a:t>2025/06/05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65BC-BA2B-4C48-A7C6-D484A989C42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19049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973E-3E40-47A8-A6B1-FCC66E8FCC3F}" type="datetimeFigureOut">
              <a:rPr lang="en-ZA" smtClean="0"/>
              <a:t>2025/06/05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65BC-BA2B-4C48-A7C6-D484A989C42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6426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973E-3E40-47A8-A6B1-FCC66E8FCC3F}" type="datetimeFigureOut">
              <a:rPr lang="en-ZA" smtClean="0"/>
              <a:t>2025/06/05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65BC-BA2B-4C48-A7C6-D484A989C42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24286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973E-3E40-47A8-A6B1-FCC66E8FCC3F}" type="datetimeFigureOut">
              <a:rPr lang="en-ZA" smtClean="0"/>
              <a:t>2025/06/05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65BC-BA2B-4C48-A7C6-D484A989C42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74121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973E-3E40-47A8-A6B1-FCC66E8FCC3F}" type="datetimeFigureOut">
              <a:rPr lang="en-ZA" smtClean="0"/>
              <a:t>2025/06/05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65BC-BA2B-4C48-A7C6-D484A989C42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5597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973E-3E40-47A8-A6B1-FCC66E8FCC3F}" type="datetimeFigureOut">
              <a:rPr lang="en-ZA" smtClean="0"/>
              <a:t>2025/06/05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65BC-BA2B-4C48-A7C6-D484A989C42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0025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973E-3E40-47A8-A6B1-FCC66E8FCC3F}" type="datetimeFigureOut">
              <a:rPr lang="en-ZA" smtClean="0"/>
              <a:t>2025/06/05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65BC-BA2B-4C48-A7C6-D484A989C42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47930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2973E-3E40-47A8-A6B1-FCC66E8FCC3F}" type="datetimeFigureOut">
              <a:rPr lang="en-ZA" smtClean="0"/>
              <a:t>2025/06/05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D65BC-BA2B-4C48-A7C6-D484A989C42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34893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1" r:id="rId12"/>
    <p:sldLayoutId id="2147483675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0544" y="942109"/>
            <a:ext cx="6546591" cy="2660074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rgbClr val="0707D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HIV/AIDS</a:t>
            </a:r>
            <a:br>
              <a:rPr lang="en-US" sz="2800" b="1" dirty="0">
                <a:solidFill>
                  <a:srgbClr val="0707D7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b="1" dirty="0">
                <a:solidFill>
                  <a:srgbClr val="0707D7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GRANTS INFORMATION SESSION</a:t>
            </a:r>
            <a:endParaRPr lang="en-ZA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0544" y="3861048"/>
            <a:ext cx="6686549" cy="252028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ZA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ZA" sz="1800" b="1" dirty="0">
                <a:latin typeface="Arial" panose="020B0604020202020204" pitchFamily="34" charset="0"/>
                <a:cs typeface="Arial" panose="020B0604020202020204" pitchFamily="34" charset="0"/>
              </a:rPr>
              <a:t>Directorate of Policy, Planning and Resource Mobilisation (PPRM) </a:t>
            </a:r>
          </a:p>
          <a:p>
            <a:pPr marL="0" indent="0">
              <a:buNone/>
            </a:pPr>
            <a:endParaRPr lang="en-ZA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ZA" sz="1400" b="1" dirty="0">
                <a:latin typeface="Arial" panose="020B0604020202020204" pitchFamily="34" charset="0"/>
                <a:cs typeface="Arial" panose="020B0604020202020204" pitchFamily="34" charset="0"/>
              </a:rPr>
              <a:t>22 May 2025</a:t>
            </a:r>
          </a:p>
        </p:txBody>
      </p:sp>
    </p:spTree>
    <p:extLst>
      <p:ext uri="{BB962C8B-B14F-4D97-AF65-F5344CB8AC3E}">
        <p14:creationId xmlns:p14="http://schemas.microsoft.com/office/powerpoint/2010/main" val="8764126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0BFB5-407D-A114-4826-F3BE64B8E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6038" y="286868"/>
            <a:ext cx="7200031" cy="86895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8. Stakeholders Analysis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F38DF7-B859-D26E-04BD-0B6C8AD1E09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395663" y="1196677"/>
            <a:ext cx="7336758" cy="4464645"/>
          </a:xfrm>
        </p:spPr>
        <p:txBody>
          <a:bodyPr/>
          <a:lstStyle/>
          <a:p>
            <a:r>
              <a:rPr lang="en-US" dirty="0"/>
              <a:t>Stakeholders Engagement Plan</a:t>
            </a:r>
          </a:p>
          <a:p>
            <a:r>
              <a:rPr lang="en-US" dirty="0"/>
              <a:t>Stakeholders’ Meetings</a:t>
            </a:r>
          </a:p>
          <a:p>
            <a:r>
              <a:rPr lang="en-US" dirty="0"/>
              <a:t>Roles and Responsibilities</a:t>
            </a:r>
          </a:p>
          <a:p>
            <a:r>
              <a:rPr lang="en-US" dirty="0"/>
              <a:t>Communication mechanisms</a:t>
            </a:r>
          </a:p>
          <a:p>
            <a:r>
              <a:rPr lang="en-US" dirty="0"/>
              <a:t>Collaboration</a:t>
            </a:r>
          </a:p>
        </p:txBody>
      </p:sp>
    </p:spTree>
    <p:extLst>
      <p:ext uri="{BB962C8B-B14F-4D97-AF65-F5344CB8AC3E}">
        <p14:creationId xmlns:p14="http://schemas.microsoft.com/office/powerpoint/2010/main" val="2009108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0878" y="136524"/>
            <a:ext cx="7200031" cy="868958"/>
          </a:xfrm>
        </p:spPr>
        <p:txBody>
          <a:bodyPr>
            <a:normAutofit/>
          </a:bodyPr>
          <a:lstStyle/>
          <a:p>
            <a:r>
              <a:rPr lang="en-US" sz="2400" cap="all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20252" y="903250"/>
            <a:ext cx="6872583" cy="529683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Monitoring and Evaluation of Grants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Logical Framework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M&amp;E Plans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Key Performance Indicators Monitored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Reporting Requirements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Governance Structures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Cross Cutting Issues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Stakeholders Analysis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en-US" sz="2400" dirty="0"/>
          </a:p>
          <a:p>
            <a:pPr marL="0" indent="0">
              <a:lnSpc>
                <a:spcPct val="150000"/>
              </a:lnSpc>
              <a:buNone/>
            </a:pPr>
            <a:endParaRPr lang="en-US" sz="2400" dirty="0"/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000" b="0" i="0" u="none" strike="noStrike" kern="1200" cap="none" spc="0" normalizeH="0" baseline="0" noProof="0" dirty="0">
                <a:ln>
                  <a:noFill/>
                </a:ln>
                <a:solidFill>
                  <a:srgbClr val="95959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 6 October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F8689D-18B8-4FB5-8308-12489F17516D}" type="slidenum">
              <a:rPr kumimoji="0" lang="en-ZA" sz="1000" b="0" i="0" u="none" strike="noStrike" kern="1200" cap="none" spc="0" normalizeH="0" baseline="0" noProof="0" smtClean="0">
                <a:ln>
                  <a:noFill/>
                </a:ln>
                <a:solidFill>
                  <a:srgbClr val="95959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ZA" sz="1000" b="0" i="0" u="none" strike="noStrike" kern="1200" cap="none" spc="0" normalizeH="0" baseline="0" noProof="0">
              <a:ln>
                <a:noFill/>
              </a:ln>
              <a:solidFill>
                <a:srgbClr val="959595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9608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8F3F8-1015-4FD9-8939-FAD4ACA4D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0042" y="365127"/>
            <a:ext cx="6975308" cy="861508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1. Monitoring and Evaluation of Grants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FFB47-160E-47FB-AE3D-A8B400E72A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40042" y="1326996"/>
            <a:ext cx="7380934" cy="5174166"/>
          </a:xfrm>
        </p:spPr>
        <p:txBody>
          <a:bodyPr>
            <a:normAutofit/>
          </a:bodyPr>
          <a:lstStyle/>
          <a:p>
            <a:r>
              <a:rPr lang="en-US" dirty="0"/>
              <a:t>Grants are to demonstrate how they will carry monitoring and evaluation activities (Baseline, Monitoring and Evaluation processes and products).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Use Logical Framework as an approach to monitoring.</a:t>
            </a:r>
          </a:p>
          <a:p>
            <a:r>
              <a:rPr lang="en-US" dirty="0"/>
              <a:t>Plans for putting in place project monitoring tools based on the logical framework.</a:t>
            </a:r>
          </a:p>
          <a:p>
            <a:r>
              <a:rPr lang="en-US" dirty="0"/>
              <a:t>Outline Data collection procedures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6229AF-3EC7-40D8-AFAF-C26292424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000" b="0" i="0" u="none" strike="noStrike" kern="1200" cap="none" spc="0" normalizeH="0" baseline="0" noProof="0">
                <a:ln>
                  <a:noFill/>
                </a:ln>
                <a:solidFill>
                  <a:srgbClr val="95959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 February 2016</a:t>
            </a:r>
            <a:endParaRPr kumimoji="0" lang="en-ZA" sz="1000" b="0" i="0" u="none" strike="noStrike" kern="1200" cap="none" spc="0" normalizeH="0" baseline="0" noProof="0" dirty="0">
              <a:ln>
                <a:noFill/>
              </a:ln>
              <a:solidFill>
                <a:srgbClr val="959595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FA201C-7754-4AB1-8102-B68EB9D5D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F8689D-18B8-4FB5-8308-12489F17516D}" type="slidenum">
              <a:rPr kumimoji="0" lang="en-ZA" sz="1000" b="0" i="0" u="none" strike="noStrike" kern="1200" cap="none" spc="0" normalizeH="0" baseline="0" noProof="0" smtClean="0">
                <a:ln>
                  <a:noFill/>
                </a:ln>
                <a:solidFill>
                  <a:srgbClr val="95959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ZA" sz="1000" b="0" i="0" u="none" strike="noStrike" kern="1200" cap="none" spc="0" normalizeH="0" baseline="0" noProof="0">
              <a:ln>
                <a:noFill/>
              </a:ln>
              <a:solidFill>
                <a:srgbClr val="959595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9788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9BD6B-01A9-4F89-B136-90568EEC0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5053" y="136524"/>
            <a:ext cx="5665232" cy="868958"/>
          </a:xfrm>
        </p:spPr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2. Logical Framework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56E1DA-EE79-4462-AEA4-1933280CF4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72126" y="1266360"/>
            <a:ext cx="7382302" cy="4859804"/>
          </a:xfrm>
        </p:spPr>
        <p:txBody>
          <a:bodyPr>
            <a:normAutofit/>
          </a:bodyPr>
          <a:lstStyle/>
          <a:p>
            <a:r>
              <a:rPr lang="en-US" dirty="0"/>
              <a:t>Fully developed Logical Frameworks</a:t>
            </a:r>
          </a:p>
          <a:p>
            <a:r>
              <a:rPr lang="en-US" dirty="0"/>
              <a:t>Outline the intervention logic (vertical and horizontal)</a:t>
            </a:r>
          </a:p>
          <a:p>
            <a:r>
              <a:rPr lang="en-US" dirty="0"/>
              <a:t>SMART – Specific, Measurable, Attainable, Realistic, Time Bound indicators.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Baselines and Targets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4DF3F7-1A5C-4D6B-AAB4-B8E1E3955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000" b="0" i="0" u="none" strike="noStrike" kern="1200" cap="none" spc="0" normalizeH="0" baseline="0" noProof="0">
                <a:ln>
                  <a:noFill/>
                </a:ln>
                <a:solidFill>
                  <a:srgbClr val="95959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 February 2016</a:t>
            </a:r>
            <a:endParaRPr kumimoji="0" lang="en-ZA" sz="1000" b="0" i="0" u="none" strike="noStrike" kern="1200" cap="none" spc="0" normalizeH="0" baseline="0" noProof="0" dirty="0">
              <a:ln>
                <a:noFill/>
              </a:ln>
              <a:solidFill>
                <a:srgbClr val="959595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C22151-5C00-4DC5-B79B-576E01758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F8689D-18B8-4FB5-8308-12489F17516D}" type="slidenum">
              <a:rPr kumimoji="0" lang="en-ZA" sz="1000" b="0" i="0" u="none" strike="noStrike" kern="1200" cap="none" spc="0" normalizeH="0" baseline="0" noProof="0" smtClean="0">
                <a:ln>
                  <a:noFill/>
                </a:ln>
                <a:solidFill>
                  <a:srgbClr val="95959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ZA" sz="1000" b="0" i="0" u="none" strike="noStrike" kern="1200" cap="none" spc="0" normalizeH="0" baseline="0" noProof="0">
              <a:ln>
                <a:noFill/>
              </a:ln>
              <a:solidFill>
                <a:srgbClr val="959595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1392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4D3F5-0F4D-4BE6-96F1-77487E4DC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2751" y="136525"/>
            <a:ext cx="7132599" cy="922842"/>
          </a:xfrm>
        </p:spPr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3. M&amp;E Plans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7A1197-51B1-46A9-B3C3-4474F130EB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72126" y="1148576"/>
            <a:ext cx="7360000" cy="537488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Developed for every project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Outlines indicators and definition of indicators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Data collection methods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Data sources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Frequency of data collection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Responsibility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Linked to ITT (tracks performance against indicators)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9153F2-ED20-4A65-A9ED-68483A42E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000" b="0" i="0" u="none" strike="noStrike" kern="1200" cap="none" spc="0" normalizeH="0" baseline="0" noProof="0">
                <a:ln>
                  <a:noFill/>
                </a:ln>
                <a:solidFill>
                  <a:srgbClr val="95959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 February 2016</a:t>
            </a:r>
            <a:endParaRPr kumimoji="0" lang="en-ZA" sz="1000" b="0" i="0" u="none" strike="noStrike" kern="1200" cap="none" spc="0" normalizeH="0" baseline="0" noProof="0" dirty="0">
              <a:ln>
                <a:noFill/>
              </a:ln>
              <a:solidFill>
                <a:srgbClr val="959595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1B6B4F-501B-4B39-B104-25A4C4AFA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F8689D-18B8-4FB5-8308-12489F17516D}" type="slidenum">
              <a:rPr kumimoji="0" lang="en-ZA" sz="1000" b="0" i="0" u="none" strike="noStrike" kern="1200" cap="none" spc="0" normalizeH="0" baseline="0" noProof="0" smtClean="0">
                <a:ln>
                  <a:noFill/>
                </a:ln>
                <a:solidFill>
                  <a:srgbClr val="95959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ZA" sz="1000" b="0" i="0" u="none" strike="noStrike" kern="1200" cap="none" spc="0" normalizeH="0" baseline="0" noProof="0">
              <a:ln>
                <a:noFill/>
              </a:ln>
              <a:solidFill>
                <a:srgbClr val="959595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852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988F6-DD2A-4CB2-BDE2-CC9271035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1" y="69055"/>
            <a:ext cx="8180814" cy="823043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4. Key Performance indicators Monitored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582B3-F492-4A7C-B4A8-6C501E8044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20253" y="1048216"/>
            <a:ext cx="7189210" cy="5077948"/>
          </a:xfrm>
        </p:spPr>
        <p:txBody>
          <a:bodyPr>
            <a:normAutofit fontScale="92500" lnSpcReduction="20000"/>
          </a:bodyPr>
          <a:lstStyle/>
          <a:p>
            <a:pPr lvl="0" fontAlgn="base"/>
            <a:r>
              <a:rPr lang="en-US" dirty="0"/>
              <a:t>Accountability </a:t>
            </a:r>
          </a:p>
          <a:p>
            <a:pPr marL="0" lvl="0" indent="0" fontAlgn="base">
              <a:buNone/>
            </a:pPr>
            <a:endParaRPr lang="en-US" dirty="0"/>
          </a:p>
          <a:p>
            <a:pPr lvl="0" fontAlgn="base"/>
            <a:r>
              <a:rPr lang="en-US" dirty="0"/>
              <a:t>Compliance </a:t>
            </a:r>
          </a:p>
          <a:p>
            <a:pPr marL="0" lvl="0" indent="0" fontAlgn="base">
              <a:buNone/>
            </a:pPr>
            <a:endParaRPr lang="en-US" dirty="0"/>
          </a:p>
          <a:p>
            <a:pPr lvl="0" fontAlgn="base"/>
            <a:r>
              <a:rPr lang="en-US" dirty="0"/>
              <a:t>Budget utilization </a:t>
            </a:r>
          </a:p>
          <a:p>
            <a:pPr marL="0" lvl="0" indent="0" fontAlgn="base">
              <a:buNone/>
            </a:pPr>
            <a:endParaRPr lang="en-US" dirty="0"/>
          </a:p>
          <a:p>
            <a:pPr lvl="0" fontAlgn="base"/>
            <a:r>
              <a:rPr lang="en-US" dirty="0"/>
              <a:t>Implementation of activities (including procurement of goods, services and works) </a:t>
            </a:r>
          </a:p>
          <a:p>
            <a:pPr marL="0" lvl="0" indent="0" fontAlgn="base">
              <a:buNone/>
            </a:pPr>
            <a:endParaRPr lang="en-US" dirty="0"/>
          </a:p>
          <a:p>
            <a:pPr lvl="0" fontAlgn="base"/>
            <a:r>
              <a:rPr lang="en-US" dirty="0"/>
              <a:t>Achievement of results – Results Framework</a:t>
            </a:r>
          </a:p>
          <a:p>
            <a:pPr marL="0" lvl="0" indent="0" fontAlgn="base">
              <a:buNone/>
            </a:pPr>
            <a:endParaRPr lang="en-US" dirty="0"/>
          </a:p>
          <a:p>
            <a:pPr lvl="0" fontAlgn="base"/>
            <a:r>
              <a:rPr lang="en-US" dirty="0"/>
              <a:t>Risk factors </a:t>
            </a:r>
          </a:p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E3DBB9-981C-430E-B299-02F783071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000" b="0" i="0" u="none" strike="noStrike" kern="1200" cap="none" spc="0" normalizeH="0" baseline="0" noProof="0">
                <a:ln>
                  <a:noFill/>
                </a:ln>
                <a:solidFill>
                  <a:srgbClr val="95959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 February 2016</a:t>
            </a:r>
            <a:endParaRPr kumimoji="0" lang="en-ZA" sz="1000" b="0" i="0" u="none" strike="noStrike" kern="1200" cap="none" spc="0" normalizeH="0" baseline="0" noProof="0" dirty="0">
              <a:ln>
                <a:noFill/>
              </a:ln>
              <a:solidFill>
                <a:srgbClr val="959595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E73591-8EAB-484C-9D0F-51AF61235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F8689D-18B8-4FB5-8308-12489F17516D}" type="slidenum">
              <a:rPr kumimoji="0" lang="en-ZA" sz="1000" b="0" i="0" u="none" strike="noStrike" kern="1200" cap="none" spc="0" normalizeH="0" baseline="0" noProof="0" smtClean="0">
                <a:ln>
                  <a:noFill/>
                </a:ln>
                <a:solidFill>
                  <a:srgbClr val="95959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ZA" sz="1000" b="0" i="0" u="none" strike="noStrike" kern="1200" cap="none" spc="0" normalizeH="0" baseline="0" noProof="0">
              <a:ln>
                <a:noFill/>
              </a:ln>
              <a:solidFill>
                <a:srgbClr val="959595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1796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010A6-676D-4EB2-BAE5-8982C9666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4420" y="365127"/>
            <a:ext cx="6830929" cy="69424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5. Reporting Requirements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834B6-9012-4AFC-9E21-E708B9B01E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66620" y="1600200"/>
            <a:ext cx="6830930" cy="3798517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Report for results linked to the Logical Framework (and linked to resources)- Effectiveness, Efficiency and Value for money</a:t>
            </a:r>
          </a:p>
          <a:p>
            <a:r>
              <a:rPr lang="en-US" dirty="0"/>
              <a:t>Quarterly and Annual Grant Management Reports</a:t>
            </a:r>
          </a:p>
          <a:p>
            <a:r>
              <a:rPr lang="en-US" dirty="0"/>
              <a:t>Include lessons (positive and negative lessons), Change stories, issues and mitigation measures</a:t>
            </a:r>
          </a:p>
          <a:p>
            <a:endParaRPr lang="en-US" dirty="0"/>
          </a:p>
          <a:p>
            <a:r>
              <a:rPr lang="en-US" dirty="0"/>
              <a:t>Reports review processes – MOH and NAC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Field Visits – Expenditure Verifications</a:t>
            </a:r>
          </a:p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98AF03-C3D4-4B18-B69A-4C4555F4C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000" b="0" i="0" u="none" strike="noStrike" kern="1200" cap="none" spc="0" normalizeH="0" baseline="0" noProof="0">
                <a:ln>
                  <a:noFill/>
                </a:ln>
                <a:solidFill>
                  <a:srgbClr val="95959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 February 2016</a:t>
            </a:r>
            <a:endParaRPr kumimoji="0" lang="en-ZA" sz="1000" b="0" i="0" u="none" strike="noStrike" kern="1200" cap="none" spc="0" normalizeH="0" baseline="0" noProof="0" dirty="0">
              <a:ln>
                <a:noFill/>
              </a:ln>
              <a:solidFill>
                <a:srgbClr val="959595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E07A63-EDD7-4B86-87BD-D97416524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F8689D-18B8-4FB5-8308-12489F17516D}" type="slidenum">
              <a:rPr kumimoji="0" lang="en-ZA" sz="1000" b="0" i="0" u="none" strike="noStrike" kern="1200" cap="none" spc="0" normalizeH="0" baseline="0" noProof="0" smtClean="0">
                <a:ln>
                  <a:noFill/>
                </a:ln>
                <a:solidFill>
                  <a:srgbClr val="95959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ZA" sz="1000" b="0" i="0" u="none" strike="noStrike" kern="1200" cap="none" spc="0" normalizeH="0" baseline="0" noProof="0">
              <a:ln>
                <a:noFill/>
              </a:ln>
              <a:solidFill>
                <a:srgbClr val="959595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3427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010A6-676D-4EB2-BAE5-8982C9666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2758" y="238319"/>
            <a:ext cx="6756242" cy="883811"/>
          </a:xfrm>
        </p:spPr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6. Governance Structures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834B6-9012-4AFC-9E21-E708B9B01E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41308" y="1600200"/>
            <a:ext cx="6756242" cy="457757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Internal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External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Project Technical Meetings – Meeting of project Experts duly constituted for the purpose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Coordination – in country and between participating MS</a:t>
            </a:r>
          </a:p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98AF03-C3D4-4B18-B69A-4C4555F4C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000" b="0" i="0" u="none" strike="noStrike" kern="1200" cap="none" spc="0" normalizeH="0" baseline="0" noProof="0">
                <a:ln>
                  <a:noFill/>
                </a:ln>
                <a:solidFill>
                  <a:srgbClr val="95959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 February 2016</a:t>
            </a:r>
            <a:endParaRPr kumimoji="0" lang="en-ZA" sz="1000" b="0" i="0" u="none" strike="noStrike" kern="1200" cap="none" spc="0" normalizeH="0" baseline="0" noProof="0" dirty="0">
              <a:ln>
                <a:noFill/>
              </a:ln>
              <a:solidFill>
                <a:srgbClr val="959595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E07A63-EDD7-4B86-87BD-D97416524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F8689D-18B8-4FB5-8308-12489F17516D}" type="slidenum">
              <a:rPr kumimoji="0" lang="en-ZA" sz="1000" b="0" i="0" u="none" strike="noStrike" kern="1200" cap="none" spc="0" normalizeH="0" baseline="0" noProof="0" smtClean="0">
                <a:ln>
                  <a:noFill/>
                </a:ln>
                <a:solidFill>
                  <a:srgbClr val="95959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ZA" sz="1000" b="0" i="0" u="none" strike="noStrike" kern="1200" cap="none" spc="0" normalizeH="0" baseline="0" noProof="0">
              <a:ln>
                <a:noFill/>
              </a:ln>
              <a:solidFill>
                <a:srgbClr val="959595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7585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504AAD-0834-4BAB-A84A-844DEA9BA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000" b="0" i="0" u="none" strike="noStrike" kern="1200" cap="none" spc="0" normalizeH="0" baseline="0" noProof="0">
                <a:ln>
                  <a:noFill/>
                </a:ln>
                <a:solidFill>
                  <a:srgbClr val="95959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 February 2016</a:t>
            </a:r>
            <a:endParaRPr kumimoji="0" lang="en-ZA" sz="1000" b="0" i="0" u="none" strike="noStrike" kern="1200" cap="none" spc="0" normalizeH="0" baseline="0" noProof="0" dirty="0">
              <a:ln>
                <a:noFill/>
              </a:ln>
              <a:solidFill>
                <a:srgbClr val="959595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20F2FE6-09ED-4C0C-998C-9276CB8AD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F8689D-18B8-4FB5-8308-12489F17516D}" type="slidenum">
              <a:rPr kumimoji="0" lang="en-ZA" sz="1000" b="0" i="0" u="none" strike="noStrike" kern="1200" cap="none" spc="0" normalizeH="0" baseline="0" noProof="0" smtClean="0">
                <a:ln>
                  <a:noFill/>
                </a:ln>
                <a:solidFill>
                  <a:srgbClr val="95959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ZA" sz="1000" b="0" i="0" u="none" strike="noStrike" kern="1200" cap="none" spc="0" normalizeH="0" baseline="0" noProof="0">
              <a:ln>
                <a:noFill/>
              </a:ln>
              <a:solidFill>
                <a:srgbClr val="959595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827AF50-AFE4-44D7-9EE2-54D7473C0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2337" y="114201"/>
            <a:ext cx="5904494" cy="821927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7. Cross Cutting Themes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B872CDB-410E-4AF1-ACD4-1D79D5405A8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524000" y="983159"/>
            <a:ext cx="7224462" cy="5326161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Gender</a:t>
            </a:r>
          </a:p>
          <a:p>
            <a:pPr lvl="0">
              <a:lnSpc>
                <a:spcPct val="150000"/>
              </a:lnSpc>
            </a:pP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Participation</a:t>
            </a:r>
          </a:p>
          <a:p>
            <a:pPr lvl="0">
              <a:lnSpc>
                <a:spcPct val="150000"/>
              </a:lnSpc>
            </a:pP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Conflict prevention</a:t>
            </a:r>
          </a:p>
          <a:p>
            <a:pPr lvl="0">
              <a:lnSpc>
                <a:spcPct val="150000"/>
              </a:lnSpc>
            </a:pP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Vulnerability and Disability</a:t>
            </a:r>
          </a:p>
          <a:p>
            <a:pPr lvl="0">
              <a:lnSpc>
                <a:spcPct val="150000"/>
              </a:lnSpc>
            </a:pP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Environment /Climate Change</a:t>
            </a:r>
          </a:p>
          <a:p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5442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Metadata/LabelInfo.xml><?xml version="1.0" encoding="utf-8"?>
<clbl:labelList xmlns:clbl="http://schemas.microsoft.com/office/2020/mipLabelMetadata">
  <clbl:label id="{70d91555-27bb-46d2-9299-bbdc28766cf5}" enabled="1" method="Privileged" siteId="{49d00196-dd46-45ae-a2e6-912969fa3ac8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2362</TotalTime>
  <Words>355</Words>
  <Application>Microsoft Office PowerPoint</Application>
  <PresentationFormat>On-screen Show (4:3)</PresentationFormat>
  <Paragraphs>99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HIV/AIDS    GRANTS INFORMATION SESSION</vt:lpstr>
      <vt:lpstr>OUTLINE</vt:lpstr>
      <vt:lpstr>1. Monitoring and Evaluation of Grants </vt:lpstr>
      <vt:lpstr>2. Logical Framework</vt:lpstr>
      <vt:lpstr>3. M&amp;E Plans</vt:lpstr>
      <vt:lpstr>4. Key Performance indicators Monitored </vt:lpstr>
      <vt:lpstr>5. Reporting Requirements </vt:lpstr>
      <vt:lpstr>6. Governance Structures</vt:lpstr>
      <vt:lpstr>7. Cross Cutting Themes</vt:lpstr>
      <vt:lpstr>8. Stakeholders Analysis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Letso Shine Mpho</dc:creator>
  <cp:lastModifiedBy>Lentletse R.  Senthufhe</cp:lastModifiedBy>
  <cp:revision>72</cp:revision>
  <dcterms:created xsi:type="dcterms:W3CDTF">2017-05-23T09:05:39Z</dcterms:created>
  <dcterms:modified xsi:type="dcterms:W3CDTF">2025-06-05T13:56:09Z</dcterms:modified>
</cp:coreProperties>
</file>